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3" r:id="rId7"/>
    <p:sldId id="262" r:id="rId8"/>
    <p:sldId id="264" r:id="rId9"/>
    <p:sldId id="265" r:id="rId10"/>
    <p:sldId id="267" r:id="rId11"/>
    <p:sldId id="270" r:id="rId12"/>
    <p:sldId id="268"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bwMode="ltGray">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8321A3EE-3999-4A24-817D-293DC24DEBF4}" type="datetimeFigureOut">
              <a:rPr lang="en-US"/>
              <a:pPr>
                <a:defRPr/>
              </a:pPr>
              <a:t>4/1/2020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9255125" y="2749550"/>
            <a:ext cx="1171575" cy="1357313"/>
          </a:xfrm>
        </p:spPr>
        <p:txBody>
          <a:bodyPr/>
          <a:lstStyle>
            <a:lvl1pPr>
              <a:defRPr smtClean="0"/>
            </a:lvl1pPr>
          </a:lstStyle>
          <a:p>
            <a:pPr>
              <a:defRPr/>
            </a:pPr>
            <a:fld id="{21742F1A-AE07-4714-8E0E-296540D046F6}" type="slidenum">
              <a:rPr lang="en-US" altLang="ru-RU"/>
              <a:pPr>
                <a:defRPr/>
              </a:pPr>
              <a:t>‹#›</a:t>
            </a:fld>
            <a:endParaRPr lang="en-US" altLang="ru-RU"/>
          </a:p>
        </p:txBody>
      </p:sp>
    </p:spTree>
    <p:extLst>
      <p:ext uri="{BB962C8B-B14F-4D97-AF65-F5344CB8AC3E}">
        <p14:creationId xmlns:p14="http://schemas.microsoft.com/office/powerpoint/2010/main" val="288749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p:txBody>
          <a:bodyPr/>
          <a:lstStyle>
            <a:lvl1pPr>
              <a:defRPr/>
            </a:lvl1pPr>
          </a:lstStyle>
          <a:p>
            <a:pPr>
              <a:defRPr/>
            </a:pPr>
            <a:fld id="{20EC9AB7-6EA2-4D51-8A19-5EE712B8506E}" type="datetimeFigureOut">
              <a:rPr lang="en-US"/>
              <a:pPr>
                <a:defRPr/>
              </a:pPr>
              <a:t>4/1/2020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smtClean="0"/>
            </a:lvl1pPr>
          </a:lstStyle>
          <a:p>
            <a:pPr>
              <a:defRPr/>
            </a:pPr>
            <a:fld id="{F2DE8207-213A-4C77-8C39-055C77926C15}" type="slidenum">
              <a:rPr lang="en-US" altLang="ru-RU"/>
              <a:pPr>
                <a:defRPr/>
              </a:pPr>
              <a:t>‹#›</a:t>
            </a:fld>
            <a:endParaRPr lang="en-US" altLang="ru-RU"/>
          </a:p>
        </p:txBody>
      </p:sp>
    </p:spTree>
    <p:extLst>
      <p:ext uri="{BB962C8B-B14F-4D97-AF65-F5344CB8AC3E}">
        <p14:creationId xmlns:p14="http://schemas.microsoft.com/office/powerpoint/2010/main" val="254783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p:txBody>
          <a:bodyPr/>
          <a:lstStyle>
            <a:lvl1pPr>
              <a:defRPr/>
            </a:lvl1pPr>
          </a:lstStyle>
          <a:p>
            <a:pPr>
              <a:defRPr/>
            </a:pPr>
            <a:fld id="{9873ED5B-E653-4B35-9AE8-4D9AAE97069E}" type="datetimeFigureOut">
              <a:rPr lang="en-US"/>
              <a:pPr>
                <a:defRPr/>
              </a:pPr>
              <a:t>4/1/2020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smtClean="0"/>
            </a:lvl1pPr>
          </a:lstStyle>
          <a:p>
            <a:pPr>
              <a:defRPr/>
            </a:pPr>
            <a:fld id="{71C60463-88C1-4027-BD88-FAE7671D83D1}" type="slidenum">
              <a:rPr lang="en-US" altLang="ru-RU"/>
              <a:pPr>
                <a:defRPr/>
              </a:pPr>
              <a:t>‹#›</a:t>
            </a:fld>
            <a:endParaRPr lang="en-US" altLang="ru-RU"/>
          </a:p>
        </p:txBody>
      </p:sp>
    </p:spTree>
    <p:extLst>
      <p:ext uri="{BB962C8B-B14F-4D97-AF65-F5344CB8AC3E}">
        <p14:creationId xmlns:p14="http://schemas.microsoft.com/office/powerpoint/2010/main" val="2563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5" name="Picture 10"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10" name="TextBox 9"/>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1" name="Date Placeholder 4"/>
          <p:cNvSpPr>
            <a:spLocks noGrp="1"/>
          </p:cNvSpPr>
          <p:nvPr>
            <p:ph type="dt" sz="half" idx="14"/>
          </p:nvPr>
        </p:nvSpPr>
        <p:spPr/>
        <p:txBody>
          <a:bodyPr/>
          <a:lstStyle>
            <a:lvl1pPr>
              <a:defRPr/>
            </a:lvl1pPr>
          </a:lstStyle>
          <a:p>
            <a:pPr>
              <a:defRPr/>
            </a:pPr>
            <a:fld id="{816D775B-C993-420F-AFEC-DF0C3A113259}" type="datetimeFigureOut">
              <a:rPr lang="en-US"/>
              <a:pPr>
                <a:defRPr/>
              </a:pPr>
              <a:t>4/1/2020</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10729913" y="4710113"/>
            <a:ext cx="1154112" cy="1090612"/>
          </a:xfrm>
        </p:spPr>
        <p:txBody>
          <a:bodyPr/>
          <a:lstStyle>
            <a:lvl1pPr>
              <a:defRPr smtClean="0"/>
            </a:lvl1pPr>
          </a:lstStyle>
          <a:p>
            <a:pPr>
              <a:defRPr/>
            </a:pPr>
            <a:fld id="{F5E60C3D-341E-4378-991F-27B6A6A80524}" type="slidenum">
              <a:rPr lang="en-US" altLang="ru-RU"/>
              <a:pPr>
                <a:defRPr/>
              </a:pPr>
              <a:t>‹#›</a:t>
            </a:fld>
            <a:endParaRPr lang="en-US" altLang="ru-RU"/>
          </a:p>
        </p:txBody>
      </p:sp>
    </p:spTree>
    <p:extLst>
      <p:ext uri="{BB962C8B-B14F-4D97-AF65-F5344CB8AC3E}">
        <p14:creationId xmlns:p14="http://schemas.microsoft.com/office/powerpoint/2010/main" val="2369874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5" name="Picture 8"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p:txBody>
          <a:bodyPr/>
          <a:lstStyle>
            <a:lvl1pPr>
              <a:defRPr/>
            </a:lvl1pPr>
          </a:lstStyle>
          <a:p>
            <a:pPr>
              <a:defRPr/>
            </a:pPr>
            <a:fld id="{3917DE98-A7A1-4863-A280-B94CCE56D992}" type="datetimeFigureOut">
              <a:rPr lang="en-US"/>
              <a:pPr>
                <a:defRPr/>
              </a:pPr>
              <a:t>4/1/2020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0113"/>
            <a:ext cx="1154112" cy="1090612"/>
          </a:xfrm>
        </p:spPr>
        <p:txBody>
          <a:bodyPr/>
          <a:lstStyle>
            <a:lvl1pPr>
              <a:defRPr smtClean="0"/>
            </a:lvl1pPr>
          </a:lstStyle>
          <a:p>
            <a:pPr>
              <a:defRPr/>
            </a:pPr>
            <a:fld id="{6DDC325C-17D5-4C91-98D9-BB52598E4BC0}" type="slidenum">
              <a:rPr lang="en-US" altLang="ru-RU"/>
              <a:pPr>
                <a:defRPr/>
              </a:pPr>
              <a:t>‹#›</a:t>
            </a:fld>
            <a:endParaRPr lang="en-US" altLang="ru-RU"/>
          </a:p>
        </p:txBody>
      </p:sp>
    </p:spTree>
    <p:extLst>
      <p:ext uri="{BB962C8B-B14F-4D97-AF65-F5344CB8AC3E}">
        <p14:creationId xmlns:p14="http://schemas.microsoft.com/office/powerpoint/2010/main" val="3243723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8" name="Date Placeholder 2"/>
          <p:cNvSpPr>
            <a:spLocks noGrp="1"/>
          </p:cNvSpPr>
          <p:nvPr>
            <p:ph type="dt" sz="half" idx="18"/>
          </p:nvPr>
        </p:nvSpPr>
        <p:spPr/>
        <p:txBody>
          <a:bodyPr/>
          <a:lstStyle>
            <a:lvl1pPr>
              <a:defRPr/>
            </a:lvl1pPr>
          </a:lstStyle>
          <a:p>
            <a:pPr>
              <a:defRPr/>
            </a:pPr>
            <a:fld id="{A5EDC763-AC1A-4F6F-90A0-1ACB9B8011B8}" type="datetimeFigureOut">
              <a:rPr lang="en-US"/>
              <a:pPr>
                <a:defRPr/>
              </a:pPr>
              <a:t>4/1/2020</a:t>
            </a:fld>
            <a:endParaRPr lang="en-US"/>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smtClean="0"/>
            </a:lvl1pPr>
          </a:lstStyle>
          <a:p>
            <a:pPr>
              <a:defRPr/>
            </a:pPr>
            <a:fld id="{9A300657-0551-431D-A69F-82F8AF973018}" type="slidenum">
              <a:rPr lang="en-US" altLang="ru-RU"/>
              <a:pPr>
                <a:defRPr/>
              </a:pPr>
              <a:t>‹#›</a:t>
            </a:fld>
            <a:endParaRPr lang="en-US" altLang="ru-RU"/>
          </a:p>
        </p:txBody>
      </p:sp>
    </p:spTree>
    <p:extLst>
      <p:ext uri="{BB962C8B-B14F-4D97-AF65-F5344CB8AC3E}">
        <p14:creationId xmlns:p14="http://schemas.microsoft.com/office/powerpoint/2010/main" val="20923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2" name="Picture 14"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6"/>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6" name="Date Placeholder 2"/>
          <p:cNvSpPr>
            <a:spLocks noGrp="1"/>
          </p:cNvSpPr>
          <p:nvPr>
            <p:ph type="dt" sz="half" idx="23"/>
          </p:nvPr>
        </p:nvSpPr>
        <p:spPr/>
        <p:txBody>
          <a:bodyPr/>
          <a:lstStyle>
            <a:lvl1pPr>
              <a:defRPr/>
            </a:lvl1pPr>
          </a:lstStyle>
          <a:p>
            <a:pPr>
              <a:defRPr/>
            </a:pPr>
            <a:fld id="{72B29BB9-C34C-4AAB-BE7A-3D24BFBA1251}" type="datetimeFigureOut">
              <a:rPr lang="en-US"/>
              <a:pPr>
                <a:defRPr/>
              </a:pPr>
              <a:t>4/1/2020</a:t>
            </a:fld>
            <a:endParaRPr lang="en-US"/>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smtClean="0"/>
            </a:lvl1pPr>
          </a:lstStyle>
          <a:p>
            <a:pPr>
              <a:defRPr/>
            </a:pPr>
            <a:fld id="{00C0EF01-EEF1-4D85-ADBE-F9A14BCE6952}" type="slidenum">
              <a:rPr lang="en-US" altLang="ru-RU"/>
              <a:pPr>
                <a:defRPr/>
              </a:pPr>
              <a:t>‹#›</a:t>
            </a:fld>
            <a:endParaRPr lang="en-US" altLang="ru-RU"/>
          </a:p>
        </p:txBody>
      </p:sp>
    </p:spTree>
    <p:extLst>
      <p:ext uri="{BB962C8B-B14F-4D97-AF65-F5344CB8AC3E}">
        <p14:creationId xmlns:p14="http://schemas.microsoft.com/office/powerpoint/2010/main" val="215059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4" name="Picture 6"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3"/>
          <p:cNvSpPr>
            <a:spLocks noGrp="1"/>
          </p:cNvSpPr>
          <p:nvPr>
            <p:ph type="dt" sz="half" idx="10"/>
          </p:nvPr>
        </p:nvSpPr>
        <p:spPr/>
        <p:txBody>
          <a:bodyPr/>
          <a:lstStyle>
            <a:lvl1pPr>
              <a:defRPr/>
            </a:lvl1pPr>
          </a:lstStyle>
          <a:p>
            <a:pPr>
              <a:defRPr/>
            </a:pPr>
            <a:fld id="{FB258401-B04D-43B1-873E-AC084E2A2784}" type="datetimeFigureOut">
              <a:rPr lang="en-US"/>
              <a:pPr>
                <a:defRPr/>
              </a:pPr>
              <a:t>4/1/2020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D81E9450-46E1-40DA-A250-D341399E43AA}" type="slidenum">
              <a:rPr lang="en-US" altLang="ru-RU"/>
              <a:pPr>
                <a:defRPr/>
              </a:pPr>
              <a:t>‹#›</a:t>
            </a:fld>
            <a:endParaRPr lang="en-US" altLang="ru-RU"/>
          </a:p>
        </p:txBody>
      </p:sp>
    </p:spTree>
    <p:extLst>
      <p:ext uri="{BB962C8B-B14F-4D97-AF65-F5344CB8AC3E}">
        <p14:creationId xmlns:p14="http://schemas.microsoft.com/office/powerpoint/2010/main" val="1246932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bwMode="ltGray">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pPr>
              <a:defRPr/>
            </a:pPr>
            <a:fld id="{467CEE6E-4D93-4628-8C9B-B09BB9CBA8FF}" type="datetimeFigureOut">
              <a:rPr lang="en-US"/>
              <a:pPr>
                <a:defRPr/>
              </a:pPr>
              <a:t>4/1/2020</a:t>
            </a:fld>
            <a:endParaRPr lang="en-US"/>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smtClean="0"/>
            </a:lvl1pPr>
          </a:lstStyle>
          <a:p>
            <a:pPr>
              <a:defRPr/>
            </a:pPr>
            <a:fld id="{60E7CB51-D096-413B-827A-FFA83D99E7B8}" type="slidenum">
              <a:rPr lang="en-US" altLang="ru-RU"/>
              <a:pPr>
                <a:defRPr/>
              </a:pPr>
              <a:t>‹#›</a:t>
            </a:fld>
            <a:endParaRPr lang="en-US" altLang="ru-RU"/>
          </a:p>
        </p:txBody>
      </p:sp>
    </p:spTree>
    <p:extLst>
      <p:ext uri="{BB962C8B-B14F-4D97-AF65-F5344CB8AC3E}">
        <p14:creationId xmlns:p14="http://schemas.microsoft.com/office/powerpoint/2010/main" val="420177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14"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3"/>
          <p:cNvSpPr>
            <a:spLocks noGrp="1"/>
          </p:cNvSpPr>
          <p:nvPr>
            <p:ph type="dt" sz="half" idx="10"/>
          </p:nvPr>
        </p:nvSpPr>
        <p:spPr/>
        <p:txBody>
          <a:bodyPr/>
          <a:lstStyle>
            <a:lvl1pPr>
              <a:defRPr/>
            </a:lvl1pPr>
          </a:lstStyle>
          <a:p>
            <a:pPr>
              <a:defRPr/>
            </a:pPr>
            <a:fld id="{3D973270-219A-4092-B0DE-F3233A21BA15}" type="datetimeFigureOut">
              <a:rPr lang="en-US"/>
              <a:pPr>
                <a:defRPr/>
              </a:pPr>
              <a:t>4/1/2020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454BC48C-74DA-4269-AD3D-06561693FE25}" type="slidenum">
              <a:rPr lang="en-US" altLang="ru-RU"/>
              <a:pPr>
                <a:defRPr/>
              </a:pPr>
              <a:t>‹#›</a:t>
            </a:fld>
            <a:endParaRPr lang="en-US" altLang="ru-RU"/>
          </a:p>
        </p:txBody>
      </p:sp>
    </p:spTree>
    <p:extLst>
      <p:ext uri="{BB962C8B-B14F-4D97-AF65-F5344CB8AC3E}">
        <p14:creationId xmlns:p14="http://schemas.microsoft.com/office/powerpoint/2010/main" val="268396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6"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bwMode="ltGray">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0"/>
          </p:nvPr>
        </p:nvSpPr>
        <p:spPr/>
        <p:txBody>
          <a:bodyPr/>
          <a:lstStyle>
            <a:lvl1pPr>
              <a:defRPr/>
            </a:lvl1pPr>
          </a:lstStyle>
          <a:p>
            <a:pPr>
              <a:defRPr/>
            </a:pPr>
            <a:fld id="{6670FD88-8518-4D86-BE70-E3D242063A83}" type="datetimeFigureOut">
              <a:rPr lang="en-US"/>
              <a:pPr>
                <a:defRPr/>
              </a:pPr>
              <a:t>4/1/2020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10729913" y="2870200"/>
            <a:ext cx="1154112" cy="1090613"/>
          </a:xfrm>
        </p:spPr>
        <p:txBody>
          <a:bodyPr/>
          <a:lstStyle>
            <a:lvl1pPr>
              <a:defRPr smtClean="0"/>
            </a:lvl1pPr>
          </a:lstStyle>
          <a:p>
            <a:pPr>
              <a:defRPr/>
            </a:pPr>
            <a:fld id="{060507B3-1080-4259-899E-BC7444F67B10}" type="slidenum">
              <a:rPr lang="en-US" altLang="ru-RU"/>
              <a:pPr>
                <a:defRPr/>
              </a:pPr>
              <a:t>‹#›</a:t>
            </a:fld>
            <a:endParaRPr lang="en-US" altLang="ru-RU"/>
          </a:p>
        </p:txBody>
      </p:sp>
    </p:spTree>
    <p:extLst>
      <p:ext uri="{BB962C8B-B14F-4D97-AF65-F5344CB8AC3E}">
        <p14:creationId xmlns:p14="http://schemas.microsoft.com/office/powerpoint/2010/main" val="42254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Date Placeholder 4"/>
          <p:cNvSpPr>
            <a:spLocks noGrp="1"/>
          </p:cNvSpPr>
          <p:nvPr>
            <p:ph type="dt" sz="half" idx="10"/>
          </p:nvPr>
        </p:nvSpPr>
        <p:spPr/>
        <p:txBody>
          <a:bodyPr/>
          <a:lstStyle>
            <a:lvl1pPr>
              <a:defRPr/>
            </a:lvl1pPr>
          </a:lstStyle>
          <a:p>
            <a:pPr>
              <a:defRPr/>
            </a:pPr>
            <a:fld id="{E951B0A9-688F-4D26-9B99-D57496925286}" type="datetimeFigureOut">
              <a:rPr lang="en-US"/>
              <a:pPr>
                <a:defRPr/>
              </a:pPr>
              <a:t>4/1/2020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smtClean="0"/>
            </a:lvl1pPr>
          </a:lstStyle>
          <a:p>
            <a:pPr>
              <a:defRPr/>
            </a:pPr>
            <a:fld id="{BA3654DD-4000-48D6-97BD-E6D3E9F30A31}" type="slidenum">
              <a:rPr lang="en-US" altLang="ru-RU"/>
              <a:pPr>
                <a:defRPr/>
              </a:pPr>
              <a:t>‹#›</a:t>
            </a:fld>
            <a:endParaRPr lang="en-US" altLang="ru-RU"/>
          </a:p>
        </p:txBody>
      </p:sp>
    </p:spTree>
    <p:extLst>
      <p:ext uri="{BB962C8B-B14F-4D97-AF65-F5344CB8AC3E}">
        <p14:creationId xmlns:p14="http://schemas.microsoft.com/office/powerpoint/2010/main" val="187738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9"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Date Placeholder 6"/>
          <p:cNvSpPr>
            <a:spLocks noGrp="1"/>
          </p:cNvSpPr>
          <p:nvPr>
            <p:ph type="dt" sz="half" idx="10"/>
          </p:nvPr>
        </p:nvSpPr>
        <p:spPr/>
        <p:txBody>
          <a:bodyPr/>
          <a:lstStyle>
            <a:lvl1pPr>
              <a:defRPr/>
            </a:lvl1pPr>
          </a:lstStyle>
          <a:p>
            <a:pPr>
              <a:defRPr/>
            </a:pPr>
            <a:fld id="{A72F7D30-80B3-4684-ABA9-3BF09D2A9249}" type="datetimeFigureOut">
              <a:rPr lang="en-US"/>
              <a:pPr>
                <a:defRPr/>
              </a:pPr>
              <a:t>4/1/2020</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smtClean="0"/>
            </a:lvl1pPr>
          </a:lstStyle>
          <a:p>
            <a:pPr>
              <a:defRPr/>
            </a:pPr>
            <a:fld id="{7873CA87-C30F-4E71-A246-2DAF4270B0C9}" type="slidenum">
              <a:rPr lang="en-US" altLang="ru-RU"/>
              <a:pPr>
                <a:defRPr/>
              </a:pPr>
              <a:t>‹#›</a:t>
            </a:fld>
            <a:endParaRPr lang="en-US" altLang="ru-RU"/>
          </a:p>
        </p:txBody>
      </p:sp>
    </p:spTree>
    <p:extLst>
      <p:ext uri="{BB962C8B-B14F-4D97-AF65-F5344CB8AC3E}">
        <p14:creationId xmlns:p14="http://schemas.microsoft.com/office/powerpoint/2010/main" val="363650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5"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lvl1pPr>
              <a:defRPr/>
            </a:lvl1pPr>
          </a:lstStyle>
          <a:p>
            <a:pPr>
              <a:defRPr/>
            </a:pPr>
            <a:fld id="{315026D5-B0EF-48A7-88CE-C976C8FA0D8E}" type="datetimeFigureOut">
              <a:rPr lang="en-US"/>
              <a:pPr>
                <a:defRPr/>
              </a:pPr>
              <a:t>4/1/2020</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smtClean="0"/>
            </a:lvl1pPr>
          </a:lstStyle>
          <a:p>
            <a:pPr>
              <a:defRPr/>
            </a:pPr>
            <a:fld id="{63278959-B5B9-424D-B201-E098C48F12FE}" type="slidenum">
              <a:rPr lang="en-US" altLang="ru-RU"/>
              <a:pPr>
                <a:defRPr/>
              </a:pPr>
              <a:t>‹#›</a:t>
            </a:fld>
            <a:endParaRPr lang="en-US" altLang="ru-RU"/>
          </a:p>
        </p:txBody>
      </p:sp>
    </p:spTree>
    <p:extLst>
      <p:ext uri="{BB962C8B-B14F-4D97-AF65-F5344CB8AC3E}">
        <p14:creationId xmlns:p14="http://schemas.microsoft.com/office/powerpoint/2010/main" val="338373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4" descr="HD-ShadowSho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63DF1DEE-B358-46C3-9B31-6F8676E8FCB8}" type="datetimeFigureOut">
              <a:rPr lang="en-US"/>
              <a:pPr>
                <a:defRPr/>
              </a:pPr>
              <a:t>4/1/2020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AF9F815C-5782-4863-97A6-BCD21699D766}" type="slidenum">
              <a:rPr lang="en-US" altLang="ru-RU"/>
              <a:pPr>
                <a:defRPr/>
              </a:pPr>
              <a:t>‹#›</a:t>
            </a:fld>
            <a:endParaRPr lang="en-US" altLang="ru-RU"/>
          </a:p>
        </p:txBody>
      </p:sp>
    </p:spTree>
    <p:extLst>
      <p:ext uri="{BB962C8B-B14F-4D97-AF65-F5344CB8AC3E}">
        <p14:creationId xmlns:p14="http://schemas.microsoft.com/office/powerpoint/2010/main" val="21908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p:txBody>
          <a:bodyPr/>
          <a:lstStyle>
            <a:lvl1pPr>
              <a:defRPr/>
            </a:lvl1pPr>
          </a:lstStyle>
          <a:p>
            <a:pPr>
              <a:defRPr/>
            </a:pPr>
            <a:fld id="{1713DFF9-B786-4162-9F67-3E7FD8CA905F}" type="datetimeFigureOut">
              <a:rPr lang="en-US"/>
              <a:pPr>
                <a:defRPr/>
              </a:pPr>
              <a:t>4/1/2020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smtClean="0"/>
            </a:lvl1pPr>
          </a:lstStyle>
          <a:p>
            <a:pPr>
              <a:defRPr/>
            </a:pPr>
            <a:fld id="{96CF960E-54D9-4908-A7A0-1C486D4A467C}" type="slidenum">
              <a:rPr lang="en-US" altLang="ru-RU"/>
              <a:pPr>
                <a:defRPr/>
              </a:pPr>
              <a:t>‹#›</a:t>
            </a:fld>
            <a:endParaRPr lang="en-US" altLang="ru-RU"/>
          </a:p>
        </p:txBody>
      </p:sp>
    </p:spTree>
    <p:extLst>
      <p:ext uri="{BB962C8B-B14F-4D97-AF65-F5344CB8AC3E}">
        <p14:creationId xmlns:p14="http://schemas.microsoft.com/office/powerpoint/2010/main" val="32057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4"/>
          <p:cNvSpPr>
            <a:spLocks noGrp="1"/>
          </p:cNvSpPr>
          <p:nvPr>
            <p:ph type="dt" sz="half" idx="10"/>
          </p:nvPr>
        </p:nvSpPr>
        <p:spPr/>
        <p:txBody>
          <a:bodyPr/>
          <a:lstStyle>
            <a:lvl1pPr>
              <a:defRPr/>
            </a:lvl1pPr>
          </a:lstStyle>
          <a:p>
            <a:pPr>
              <a:defRPr/>
            </a:pPr>
            <a:fld id="{89CDC231-5606-4198-A4E4-34EFDBA5CADC}" type="datetimeFigureOut">
              <a:rPr lang="en-US"/>
              <a:pPr>
                <a:defRPr/>
              </a:pPr>
              <a:t>4/1/2020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smtClean="0"/>
            </a:lvl1pPr>
          </a:lstStyle>
          <a:p>
            <a:pPr>
              <a:defRPr/>
            </a:pPr>
            <a:fld id="{EE93718E-D421-4012-A5EC-0042BDE8897E}" type="slidenum">
              <a:rPr lang="en-US" altLang="ru-RU"/>
              <a:pPr>
                <a:defRPr/>
              </a:pPr>
              <a:t>‹#›</a:t>
            </a:fld>
            <a:endParaRPr lang="en-US" altLang="ru-RU"/>
          </a:p>
        </p:txBody>
      </p:sp>
    </p:spTree>
    <p:extLst>
      <p:ext uri="{BB962C8B-B14F-4D97-AF65-F5344CB8AC3E}">
        <p14:creationId xmlns:p14="http://schemas.microsoft.com/office/powerpoint/2010/main" val="385559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1026" name="Picture 6" descr="hashOverlay-FullResolv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8" name="Text Placeholder 2"/>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089DAA35-A9A7-4D37-A3A3-CED61742B6C0}" type="datetimeFigureOut">
              <a:rPr lang="en-US"/>
              <a:pPr>
                <a:defRPr/>
              </a:pPr>
              <a:t>4/1/2020</a:t>
            </a:fld>
            <a:endParaRPr lang="en-US"/>
          </a:p>
        </p:txBody>
      </p:sp>
      <p:sp>
        <p:nvSpPr>
          <p:cNvPr id="5" name="Footer Placeholder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wrap="square" lIns="91440" tIns="45720" rIns="91440" bIns="45720" numCol="1" anchor="ctr" anchorCtr="0" compatLnSpc="1">
            <a:prstTxWarp prst="textNoShape">
              <a:avLst/>
            </a:prstTxWarp>
          </a:bodyPr>
          <a:lstStyle>
            <a:lvl1pPr eaLnBrk="1" hangingPunct="1">
              <a:defRPr sz="3600" smtClean="0">
                <a:solidFill>
                  <a:srgbClr val="FFFFFF"/>
                </a:solidFill>
              </a:defRPr>
            </a:lvl1pPr>
          </a:lstStyle>
          <a:p>
            <a:pPr>
              <a:defRPr/>
            </a:pPr>
            <a:fld id="{644DBCDE-4E0A-438B-BFDE-5F4A388F1F8F}" type="slidenum">
              <a:rPr lang="en-US" altLang="ru-RU"/>
              <a:pPr>
                <a:defRPr/>
              </a:pPr>
              <a:t>‹#›</a:t>
            </a:fld>
            <a:endParaRPr lang="en-US" altLang="ru-RU"/>
          </a:p>
        </p:txBody>
      </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noChangeArrowheads="1"/>
          </p:cNvSpPr>
          <p:nvPr>
            <p:ph type="ctrTitle"/>
          </p:nvPr>
        </p:nvSpPr>
        <p:spPr>
          <a:xfrm>
            <a:off x="681038" y="2943225"/>
            <a:ext cx="8143875" cy="1373188"/>
          </a:xfrm>
        </p:spPr>
        <p:txBody>
          <a:bodyPr/>
          <a:lstStyle/>
          <a:p>
            <a:pPr eaLnBrk="1" hangingPunct="1"/>
            <a:r>
              <a:rPr lang="ru-RU" altLang="ru-RU" smtClean="0"/>
              <a:t>Роман Абрамович</a:t>
            </a:r>
            <a:br>
              <a:rPr lang="ru-RU" altLang="ru-RU" smtClean="0"/>
            </a:br>
            <a:r>
              <a:rPr lang="ru-RU" altLang="ru-RU" sz="7100" smtClean="0"/>
              <a:t>Путь к успеху </a:t>
            </a:r>
          </a:p>
        </p:txBody>
      </p:sp>
      <p:sp>
        <p:nvSpPr>
          <p:cNvPr id="19459" name="Подзаголовок 2"/>
          <p:cNvSpPr>
            <a:spLocks noGrp="1" noChangeArrowheads="1"/>
          </p:cNvSpPr>
          <p:nvPr>
            <p:ph type="subTitle" idx="1"/>
          </p:nvPr>
        </p:nvSpPr>
        <p:spPr>
          <a:xfrm>
            <a:off x="681038" y="4394200"/>
            <a:ext cx="8143875" cy="1117600"/>
          </a:xfrm>
        </p:spPr>
        <p:txBody>
          <a:bodyPr>
            <a:normAutofit fontScale="25000" lnSpcReduction="20000"/>
          </a:bodyPr>
          <a:lstStyle/>
          <a:p>
            <a:pPr eaLnBrk="1" hangingPunct="1">
              <a:defRPr/>
            </a:pPr>
            <a:r>
              <a:rPr lang="ru-RU" sz="9600" dirty="0" smtClean="0"/>
              <a:t>Выполнили:</a:t>
            </a:r>
          </a:p>
          <a:p>
            <a:pPr eaLnBrk="1" hangingPunct="1">
              <a:defRPr/>
            </a:pPr>
            <a:r>
              <a:rPr lang="ru-RU" sz="9600" dirty="0" smtClean="0"/>
              <a:t>Фролов К., Сазонова Н., </a:t>
            </a:r>
            <a:r>
              <a:rPr lang="ru-RU" sz="9600" dirty="0" err="1" smtClean="0"/>
              <a:t>Гришмановская</a:t>
            </a:r>
            <a:r>
              <a:rPr lang="ru-RU" sz="9600" dirty="0" smtClean="0"/>
              <a:t> Д.</a:t>
            </a:r>
          </a:p>
          <a:p>
            <a:pPr eaLnBrk="1" hangingPunct="1">
              <a:defRPr/>
            </a:pPr>
            <a:r>
              <a:rPr lang="ru-RU" sz="9600" dirty="0" smtClean="0"/>
              <a:t>учащиеся 8 класса </a:t>
            </a:r>
            <a:r>
              <a:rPr lang="ru-RU" sz="9600" dirty="0"/>
              <a:t/>
            </a:r>
            <a:br>
              <a:rPr lang="ru-RU" sz="9600" dirty="0"/>
            </a:br>
            <a:r>
              <a:rPr lang="ru-RU" sz="9600" dirty="0"/>
              <a:t>МБОУ «СОШ </a:t>
            </a:r>
            <a:r>
              <a:rPr lang="ru-RU" sz="9600" dirty="0" smtClean="0"/>
              <a:t>№ 9» </a:t>
            </a:r>
            <a:r>
              <a:rPr lang="ru-RU" sz="9600" dirty="0" err="1" smtClean="0"/>
              <a:t>с.Хвалынка</a:t>
            </a:r>
            <a:r>
              <a:rPr lang="ru-RU" sz="9600" dirty="0"/>
              <a:t/>
            </a:r>
            <a:br>
              <a:rPr lang="ru-RU" sz="9600" dirty="0"/>
            </a:br>
            <a:r>
              <a:rPr lang="ru-RU" sz="9600" dirty="0" smtClean="0"/>
              <a:t>Руководитель:</a:t>
            </a:r>
          </a:p>
          <a:p>
            <a:pPr eaLnBrk="1" hangingPunct="1">
              <a:defRPr/>
            </a:pPr>
            <a:r>
              <a:rPr lang="ru-RU" sz="9600" dirty="0" smtClean="0"/>
              <a:t>Рой Р.Н.</a:t>
            </a:r>
            <a:endParaRPr lang="ru-RU" altLang="ru-RU"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noChangeArrowheads="1"/>
          </p:cNvSpPr>
          <p:nvPr>
            <p:ph type="title"/>
          </p:nvPr>
        </p:nvSpPr>
        <p:spPr>
          <a:xfrm>
            <a:off x="985838" y="1025525"/>
            <a:ext cx="9613900" cy="1081088"/>
          </a:xfrm>
        </p:spPr>
        <p:txBody>
          <a:bodyPr/>
          <a:lstStyle/>
          <a:p>
            <a:pPr marL="342900" indent="-342900" eaLnBrk="1" hangingPunct="1">
              <a:lnSpc>
                <a:spcPct val="107000"/>
              </a:lnSpc>
              <a:spcAft>
                <a:spcPts val="800"/>
              </a:spcAft>
              <a:tabLst>
                <a:tab pos="457200" algn="l"/>
              </a:tabLst>
            </a:pPr>
            <a:r>
              <a:rPr lang="ru-RU" altLang="ru-RU" sz="4000" smtClean="0">
                <a:latin typeface="Times New Roman" panose="02020603050405020304" pitchFamily="18" charset="0"/>
                <a:cs typeface="Times New Roman" panose="02020603050405020304" pitchFamily="18" charset="0"/>
              </a:rPr>
              <a:t>Чтобы добиться успеха, надо много молчать и много записывать.</a:t>
            </a:r>
            <a:r>
              <a:rPr lang="ru-RU" altLang="ru-RU" sz="4000" smtClean="0">
                <a:latin typeface="Times New Roman" panose="02020603050405020304" pitchFamily="18" charset="0"/>
                <a:ea typeface="Calibri" panose="020F0502020204030204" pitchFamily="34" charset="0"/>
                <a:cs typeface="Times New Roman" panose="02020603050405020304" pitchFamily="18" charset="0"/>
              </a:rPr>
              <a:t/>
            </a:r>
            <a:br>
              <a:rPr lang="ru-RU" altLang="ru-RU" sz="4000" smtClean="0">
                <a:latin typeface="Times New Roman" panose="02020603050405020304" pitchFamily="18" charset="0"/>
                <a:ea typeface="Calibri" panose="020F0502020204030204" pitchFamily="34" charset="0"/>
                <a:cs typeface="Times New Roman" panose="02020603050405020304" pitchFamily="18" charset="0"/>
              </a:rPr>
            </a:br>
            <a:endParaRPr lang="ru-RU" altLang="ru-RU" sz="4000" smtClean="0">
              <a:latin typeface="Times New Roman" panose="02020603050405020304" pitchFamily="18" charset="0"/>
              <a:cs typeface="Times New Roman" panose="02020603050405020304" pitchFamily="18" charset="0"/>
            </a:endParaRPr>
          </a:p>
        </p:txBody>
      </p:sp>
      <p:sp>
        <p:nvSpPr>
          <p:cNvPr id="28675" name="Объект 3"/>
          <p:cNvSpPr>
            <a:spLocks noGrp="1" noChangeArrowheads="1"/>
          </p:cNvSpPr>
          <p:nvPr>
            <p:ph sz="half" idx="2"/>
          </p:nvPr>
        </p:nvSpPr>
        <p:spPr>
          <a:xfrm>
            <a:off x="0" y="1987550"/>
            <a:ext cx="6096000" cy="4611688"/>
          </a:xfrm>
        </p:spPr>
        <p:txBody>
          <a:bodyPr/>
          <a:lstStyle/>
          <a:p>
            <a:pPr algn="just" eaLnBrk="1" hangingPunct="1">
              <a:lnSpc>
                <a:spcPct val="100000"/>
              </a:lnSpc>
            </a:pPr>
            <a:r>
              <a:rPr lang="ru-RU" altLang="ru-RU" sz="1800" smtClean="0">
                <a:solidFill>
                  <a:schemeClr val="bg1"/>
                </a:solidFill>
                <a:latin typeface="Times New Roman" panose="02020603050405020304" pitchFamily="18" charset="0"/>
                <a:cs typeface="Times New Roman" panose="02020603050405020304" pitchFamily="18" charset="0"/>
              </a:rPr>
              <a:t>Еврейская кровь и богатый генофонд Романа Абрамовича помогли молодому человеку почувствовать важность и актуальность предстоящих перемен. Может быть, мировая наука потеряла своего талантливого ученого-исследователя. Зато мировая экономика приобрела самого известного российского предпринимателя в новейшей истории. Он не стал тратить время на теоретические знания, а сразу перешел к практическим действиям, пользуясь связями и деловыми контактами талантливого снабженца дяди Лейба и откликаясь на запросы и нужды потребителей. Конечно, Роман не знал тогда о бизнес-моделях, о корпоративной культуре, об организационном поведении и риск-менеджменте. Но он верил богатому опыту своих родственников и не подвергал сомнению то, что они ему советовали. Жизнь без отца и матери его этому научила. Это были совсем другие университеты жизни, и Роман оказался прилежным учеником.</a:t>
            </a:r>
            <a:endParaRPr lang="ru-RU" altLang="ru-RU" sz="1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8676"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2346325"/>
            <a:ext cx="5870575"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noChangeArrowheads="1"/>
          </p:cNvSpPr>
          <p:nvPr>
            <p:ph type="title"/>
          </p:nvPr>
        </p:nvSpPr>
        <p:spPr>
          <a:xfrm>
            <a:off x="681038" y="752475"/>
            <a:ext cx="9613900" cy="1081088"/>
          </a:xfrm>
        </p:spPr>
        <p:txBody>
          <a:bodyPr/>
          <a:lstStyle/>
          <a:p>
            <a:pPr algn="ctr" eaLnBrk="1" hangingPunct="1"/>
            <a:r>
              <a:rPr lang="ru-RU" altLang="ru-RU" sz="7200" smtClean="0"/>
              <a:t>На Олимпе Успеха</a:t>
            </a:r>
          </a:p>
        </p:txBody>
      </p:sp>
      <p:sp>
        <p:nvSpPr>
          <p:cNvPr id="29699" name="Текст 2"/>
          <p:cNvSpPr>
            <a:spLocks noGrp="1" noChangeArrowheads="1"/>
          </p:cNvSpPr>
          <p:nvPr>
            <p:ph type="body" idx="1"/>
          </p:nvPr>
        </p:nvSpPr>
        <p:spPr>
          <a:xfrm>
            <a:off x="906463" y="2336800"/>
            <a:ext cx="4471987" cy="693738"/>
          </a:xfrm>
        </p:spPr>
        <p:txBody>
          <a:bodyPr/>
          <a:lstStyle/>
          <a:p>
            <a:pPr eaLnBrk="1" hangingPunct="1"/>
            <a:endParaRPr lang="ru-RU" altLang="ru-RU" smtClean="0"/>
          </a:p>
        </p:txBody>
      </p:sp>
      <p:sp>
        <p:nvSpPr>
          <p:cNvPr id="29700" name="Объект 3"/>
          <p:cNvSpPr>
            <a:spLocks noGrp="1" noChangeArrowheads="1"/>
          </p:cNvSpPr>
          <p:nvPr>
            <p:ph sz="half" idx="2"/>
          </p:nvPr>
        </p:nvSpPr>
        <p:spPr>
          <a:xfrm>
            <a:off x="0" y="1960563"/>
            <a:ext cx="5594350" cy="3975100"/>
          </a:xfrm>
        </p:spPr>
        <p:txBody>
          <a:bodyPr/>
          <a:lstStyle/>
          <a:p>
            <a:pPr algn="just" eaLnBrk="1" hangingPunct="1">
              <a:lnSpc>
                <a:spcPts val="2025"/>
              </a:lnSpc>
              <a:spcAft>
                <a:spcPts val="1950"/>
              </a:spcAft>
            </a:pPr>
            <a:r>
              <a:rPr lang="ru-RU" altLang="ru-RU" sz="1400" smtClean="0">
                <a:solidFill>
                  <a:schemeClr val="bg1"/>
                </a:solidFill>
                <a:latin typeface="Verdana" panose="020B0604030504040204" pitchFamily="34" charset="0"/>
                <a:cs typeface="Times New Roman" panose="02020603050405020304" pitchFamily="18" charset="0"/>
              </a:rPr>
              <a:t>Роман Абрамович принадлежит к самым богатым, влиятельным и неординарным персонам в российском бизнесе и политике. Его состояние насчитывает миллиарды долларов, он в свое время был губернатором Чукотки, ему принадлежит футбольный клуб «Челси», он любит красивых женщин и красивую жизнь. Его имя уже давно считается синонимом богатства и успеха, его путь к успеху до сих пор будоражит умы современников. Он не любит общаться с прессой, и тем не менее, нет такого издания, которое бы ни разу не напечатало о нем на своих страницах. В его честь даже создали мюзикл, в котором его назвали «миллионером ниоткуда».</a:t>
            </a:r>
            <a:r>
              <a:rPr lang="ru-RU" altLang="ru-RU" sz="1400" smtClean="0">
                <a:solidFill>
                  <a:schemeClr val="bg1"/>
                </a:solidFill>
                <a:latin typeface="Arial" panose="020B0604020202020204" pitchFamily="34" charset="0"/>
                <a:cs typeface="Times New Roman" panose="02020603050405020304" pitchFamily="18" charset="0"/>
              </a:rPr>
              <a:t> </a:t>
            </a:r>
            <a:r>
              <a:rPr lang="ru-RU" altLang="ru-RU" sz="1400" smtClean="0">
                <a:solidFill>
                  <a:srgbClr val="000000"/>
                </a:solidFill>
                <a:latin typeface="Arial" panose="020B0604020202020204" pitchFamily="34" charset="0"/>
                <a:cs typeface="Times New Roman" panose="02020603050405020304" pitchFamily="18" charset="0"/>
              </a:rPr>
              <a:t>Исходя из жизни знаменитого миллиардера можно сделать вывод. Что умные, ориентированные и имеющие цель люди, всегда добиваются в этой жизни большего. Биография Романа Абрамовича продолжает развиваться, будем следить за событиями его жизни.</a:t>
            </a:r>
            <a:endParaRPr lang="ru-RU" altLang="ru-RU" sz="14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ts val="2025"/>
              </a:lnSpc>
              <a:spcAft>
                <a:spcPts val="1950"/>
              </a:spcAft>
            </a:pPr>
            <a:endParaRPr lang="ru-RU" altLang="ru-RU" sz="14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9701"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2149475"/>
            <a:ext cx="239871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Рисунок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725" y="3948113"/>
            <a:ext cx="4240213"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Рисунок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388" y="2054225"/>
            <a:ext cx="36671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Рисунок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775" y="4343400"/>
            <a:ext cx="20399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752475"/>
            <a:ext cx="9613900" cy="1081088"/>
          </a:xfrm>
        </p:spPr>
        <p:txBody>
          <a:bodyPr/>
          <a:lstStyle/>
          <a:p>
            <a:pPr algn="ctr" eaLnBrk="1" hangingPunct="1">
              <a:defRPr/>
            </a:pPr>
            <a:r>
              <a:rPr lang="ru-RU" b="1" kern="1800" cap="all" dirty="0">
                <a:latin typeface="pf_dindisplay_prolight"/>
                <a:ea typeface="Calibri" panose="020F0502020204030204" pitchFamily="34" charset="0"/>
                <a:cs typeface="Times New Roman" panose="02020603050405020304" pitchFamily="18" charset="0"/>
              </a:rPr>
              <a:t>МЫСЛИ ПРАВИЛЬНО!                                                        10 СОВЕТОВ ОТ РОМАНА АБРАМОВИЧА</a:t>
            </a:r>
            <a:endParaRPr lang="ru-RU" dirty="0"/>
          </a:p>
        </p:txBody>
      </p:sp>
      <p:sp>
        <p:nvSpPr>
          <p:cNvPr id="30723" name="Объект 3"/>
          <p:cNvSpPr>
            <a:spLocks noGrp="1"/>
          </p:cNvSpPr>
          <p:nvPr>
            <p:ph sz="half" idx="2"/>
          </p:nvPr>
        </p:nvSpPr>
        <p:spPr>
          <a:xfrm>
            <a:off x="681038" y="2179638"/>
            <a:ext cx="11115675" cy="4678362"/>
          </a:xfrm>
        </p:spPr>
        <p:txBody>
          <a:bodyPr/>
          <a:lstStyle/>
          <a:p>
            <a:pPr marL="0" indent="0" eaLnBrk="1" fontAlgn="t" hangingPunct="1">
              <a:lnSpc>
                <a:spcPct val="100000"/>
              </a:lnSpc>
              <a:spcAft>
                <a:spcPts val="1500"/>
              </a:spcAft>
              <a:buFont typeface="Arial" panose="020B0604020202020204" pitchFamily="34" charset="0"/>
              <a:buNone/>
            </a:pPr>
            <a:r>
              <a:rPr lang="ru-RU" altLang="ru-RU" b="1" smtClean="0">
                <a:solidFill>
                  <a:srgbClr val="146EB3"/>
                </a:solidFill>
                <a:latin typeface="Open Sans"/>
                <a:cs typeface="Times New Roman" panose="02020603050405020304" pitchFamily="18" charset="0"/>
              </a:rPr>
              <a:t>СОВЕТ №1. НЕ СПЕШИТЕ С ВЫВОДАМИ</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№2. ОСТАВЬТЕ ДРАМАТИЗМ ДЛЯ ТЕАТРАЛЬНЫХ ПОСТАНОВОК                                  СОВЕТ №3. НЕ ПРИДУМЫВАЙТЕ СЕБЕ НИКАКИХ ПРАВИЛ</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№4. НЕ СЛЕДУЙТЕ СТЕРЕОТИПАМ И НЕ ВЕШАЙТЕ ЯРЛЫКОВ</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№5. НЕ ВДАВАЙТЕСЬ В КРАЙНОСТИ</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№6. НЕ НУЖНО ОБОБЩАТЬ</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№7. НЕ ПРИНИМАЙТЕ ВСЕ БЛИЗКО К СЕРДЦУ</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№8. НЕ ВЕРЬТЕ ЭМОЦИЯМ</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№9. НЕ ПОДДАВАЙТЕСЬ АПАТИИ</a:t>
            </a:r>
            <a:r>
              <a:rPr lang="ru-RU" altLang="ru-RU" smtClean="0">
                <a:latin typeface="Calibri" panose="020F0502020204030204" pitchFamily="34" charset="0"/>
                <a:cs typeface="Times New Roman" panose="02020603050405020304" pitchFamily="18" charset="0"/>
              </a:rPr>
              <a:t>                                                                                                                   </a:t>
            </a:r>
            <a:r>
              <a:rPr lang="ru-RU" altLang="ru-RU" b="1" smtClean="0">
                <a:solidFill>
                  <a:srgbClr val="146EB3"/>
                </a:solidFill>
                <a:latin typeface="Open Sans"/>
                <a:cs typeface="Times New Roman" panose="02020603050405020304" pitchFamily="18" charset="0"/>
              </a:rPr>
              <a:t>СОВЕТ №10. НЕ ЖИВИТЕ ПРОШЛЫМ</a:t>
            </a:r>
            <a:endParaRPr lang="ru-RU" altLang="ru-RU" smtClean="0">
              <a:latin typeface="Calibri" panose="020F0502020204030204" pitchFamily="34" charset="0"/>
              <a:ea typeface="Calibri" panose="020F0502020204030204" pitchFamily="34" charset="0"/>
              <a:cs typeface="Calibri" panose="020F0502020204030204" pitchFamily="34" charset="0"/>
            </a:endParaRPr>
          </a:p>
          <a:p>
            <a:pPr marL="0" indent="0" eaLnBrk="1" fontAlgn="t" hangingPunct="1">
              <a:lnSpc>
                <a:spcPts val="2100"/>
              </a:lnSpc>
              <a:spcAft>
                <a:spcPts val="1500"/>
              </a:spcAft>
            </a:pPr>
            <a:endParaRPr lang="ru-RU" altLang="ru-RU" b="1" smtClean="0">
              <a:solidFill>
                <a:srgbClr val="146EB3"/>
              </a:solidFill>
              <a:latin typeface="Open Sans"/>
              <a:cs typeface="Times New Roman" panose="02020603050405020304" pitchFamily="18" charset="0"/>
            </a:endParaRPr>
          </a:p>
          <a:p>
            <a:pPr marL="0" indent="0" eaLnBrk="1" hangingPunct="1"/>
            <a:endParaRPr lang="ru-RU" alt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noChangeArrowheads="1"/>
          </p:cNvSpPr>
          <p:nvPr>
            <p:ph type="title"/>
          </p:nvPr>
        </p:nvSpPr>
        <p:spPr>
          <a:xfrm>
            <a:off x="681038" y="752475"/>
            <a:ext cx="9613900" cy="1081088"/>
          </a:xfrm>
        </p:spPr>
        <p:txBody>
          <a:bodyPr/>
          <a:lstStyle/>
          <a:p>
            <a:pPr algn="ctr" eaLnBrk="1" hangingPunct="1"/>
            <a:r>
              <a:rPr lang="ru-RU" altLang="ru-RU" sz="7200" smtClean="0"/>
              <a:t>Детство и юность</a:t>
            </a:r>
          </a:p>
        </p:txBody>
      </p:sp>
      <p:sp>
        <p:nvSpPr>
          <p:cNvPr id="20483" name="Текст 3"/>
          <p:cNvSpPr>
            <a:spLocks noGrp="1" noChangeArrowheads="1"/>
          </p:cNvSpPr>
          <p:nvPr>
            <p:ph type="body" sz="half" idx="2"/>
          </p:nvPr>
        </p:nvSpPr>
        <p:spPr>
          <a:xfrm>
            <a:off x="681038" y="2854325"/>
            <a:ext cx="3789362" cy="3598863"/>
          </a:xfrm>
        </p:spPr>
        <p:txBody>
          <a:bodyPr/>
          <a:lstStyle/>
          <a:p>
            <a:pPr algn="just" eaLnBrk="1" hangingPunct="1">
              <a:lnSpc>
                <a:spcPct val="107000"/>
              </a:lnSpc>
              <a:spcBef>
                <a:spcPts val="450"/>
              </a:spcBef>
              <a:spcAft>
                <a:spcPts val="1500"/>
              </a:spcAft>
            </a:pPr>
            <a:r>
              <a:rPr lang="ru-RU" altLang="ru-RU" sz="1800" smtClean="0">
                <a:solidFill>
                  <a:srgbClr val="000000"/>
                </a:solidFill>
                <a:latin typeface="Arial" panose="020B0604020202020204" pitchFamily="34" charset="0"/>
                <a:cs typeface="Times New Roman" panose="02020603050405020304" pitchFamily="18" charset="0"/>
              </a:rPr>
              <a:t>Роман Аркадьевич Абрамович родился 24 октября 1966 года в городе Саратове. Выходец из простой семьи, рано оставшийся сиротой. Еще с ранних лет он вынужден был жить самостоятельно. Мать умерла, когда Роману исполнился 1 год. Отец погиб в результате аварии на стройке, когда Роме было 4 года. После смерти родителей он жил у своих родственников. В 1974 году переехал в Москву к своему второму дяде — Абраму Абрамовичу.</a:t>
            </a: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Bef>
                <a:spcPts val="450"/>
              </a:spcBef>
              <a:spcAft>
                <a:spcPts val="1500"/>
              </a:spcAft>
            </a:pPr>
            <a:endParaRPr lang="ru-RU" altLang="ru-RU" sz="12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0484" name="Рисунок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5" y="2173288"/>
            <a:ext cx="69659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noChangeArrowheads="1"/>
          </p:cNvSpPr>
          <p:nvPr>
            <p:ph type="title"/>
          </p:nvPr>
        </p:nvSpPr>
        <p:spPr>
          <a:xfrm>
            <a:off x="344488" y="752475"/>
            <a:ext cx="9950450" cy="1081088"/>
          </a:xfrm>
        </p:spPr>
        <p:txBody>
          <a:bodyPr/>
          <a:lstStyle/>
          <a:p>
            <a:pPr eaLnBrk="1" hangingPunct="1"/>
            <a:r>
              <a:rPr lang="ru-RU" altLang="ru-RU" sz="7200" smtClean="0"/>
              <a:t>Становление личности</a:t>
            </a:r>
          </a:p>
        </p:txBody>
      </p:sp>
      <p:sp>
        <p:nvSpPr>
          <p:cNvPr id="21507" name="Объект 3"/>
          <p:cNvSpPr>
            <a:spLocks noGrp="1" noChangeArrowheads="1"/>
          </p:cNvSpPr>
          <p:nvPr>
            <p:ph sz="half" idx="2"/>
          </p:nvPr>
        </p:nvSpPr>
        <p:spPr>
          <a:xfrm>
            <a:off x="622300" y="2178050"/>
            <a:ext cx="4697413" cy="2905125"/>
          </a:xfrm>
        </p:spPr>
        <p:txBody>
          <a:bodyPr/>
          <a:lstStyle/>
          <a:p>
            <a:pPr algn="just" eaLnBrk="1" hangingPunct="1">
              <a:lnSpc>
                <a:spcPct val="107000"/>
              </a:lnSpc>
              <a:spcBef>
                <a:spcPts val="450"/>
              </a:spcBef>
              <a:spcAft>
                <a:spcPts val="1500"/>
              </a:spcAft>
            </a:pPr>
            <a:r>
              <a:rPr lang="ru-RU" altLang="ru-RU" smtClean="0">
                <a:solidFill>
                  <a:srgbClr val="000000"/>
                </a:solidFill>
                <a:latin typeface="Arial" panose="020B0604020202020204" pitchFamily="34" charset="0"/>
                <a:cs typeface="Times New Roman" panose="02020603050405020304" pitchFamily="18" charset="0"/>
              </a:rPr>
              <a:t>В детстве он не был лидером. Однако он точно знал, чего он хочет добиться в этой жизни. Одноклассники высмеивали Романа, ведь его амбиции были слишком высоки. Он рос скромным и застенчивым парнем. Не влезал в школьные драки и не отличался особыми знаниями.</a:t>
            </a: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1508" name="Рисунок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2178050"/>
            <a:ext cx="616267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noChangeArrowheads="1"/>
          </p:cNvSpPr>
          <p:nvPr>
            <p:ph type="title"/>
          </p:nvPr>
        </p:nvSpPr>
        <p:spPr>
          <a:xfrm>
            <a:off x="681038" y="752475"/>
            <a:ext cx="9613900" cy="1081088"/>
          </a:xfrm>
        </p:spPr>
        <p:txBody>
          <a:bodyPr/>
          <a:lstStyle/>
          <a:p>
            <a:pPr eaLnBrk="1" hangingPunct="1"/>
            <a:r>
              <a:rPr lang="ru-RU" altLang="ru-RU" sz="7200" smtClean="0">
                <a:latin typeface="Times New Roman" panose="02020603050405020304" pitchFamily="18" charset="0"/>
                <a:cs typeface="Times New Roman" panose="02020603050405020304" pitchFamily="18" charset="0"/>
              </a:rPr>
              <a:t>Первые шаги в бизнес</a:t>
            </a:r>
          </a:p>
        </p:txBody>
      </p:sp>
      <p:sp>
        <p:nvSpPr>
          <p:cNvPr id="22531" name="Объект 3"/>
          <p:cNvSpPr>
            <a:spLocks noGrp="1" noChangeArrowheads="1"/>
          </p:cNvSpPr>
          <p:nvPr>
            <p:ph sz="half" idx="2"/>
          </p:nvPr>
        </p:nvSpPr>
        <p:spPr>
          <a:xfrm>
            <a:off x="0" y="1974850"/>
            <a:ext cx="7169150" cy="4518025"/>
          </a:xfrm>
        </p:spPr>
        <p:txBody>
          <a:bodyPr/>
          <a:lstStyle/>
          <a:p>
            <a:pPr algn="just" eaLnBrk="1" hangingPunct="1">
              <a:lnSpc>
                <a:spcPct val="107000"/>
              </a:lnSpc>
              <a:spcBef>
                <a:spcPts val="450"/>
              </a:spcBef>
              <a:spcAft>
                <a:spcPts val="1500"/>
              </a:spcAft>
            </a:pPr>
            <a:r>
              <a:rPr lang="ru-RU" altLang="ru-RU" smtClean="0">
                <a:solidFill>
                  <a:srgbClr val="000000"/>
                </a:solidFill>
                <a:latin typeface="Arial" panose="020B0604020202020204" pitchFamily="34" charset="0"/>
                <a:cs typeface="Times New Roman" panose="02020603050405020304" pitchFamily="18" charset="0"/>
              </a:rPr>
              <a:t>Уже к старшим классам он стал торговать сигаретами, джинсами и шоколадом. Позже он пошел в армию и там смог найти подход к старшим. За что получил возможность легко работать и проявлять все те же организаторские способности.</a:t>
            </a:r>
            <a:r>
              <a:rPr lang="ru-RU" altLang="ru-RU" sz="1800" smtClean="0">
                <a:solidFill>
                  <a:srgbClr val="FFFFFF"/>
                </a:solidFill>
                <a:latin typeface="Calibri" panose="020F0502020204030204" pitchFamily="34" charset="0"/>
                <a:cs typeface="Times New Roman" panose="02020603050405020304" pitchFamily="18" charset="0"/>
              </a:rPr>
              <a:t>     </a:t>
            </a:r>
            <a:r>
              <a:rPr lang="ru-RU" altLang="ru-RU" smtClean="0">
                <a:solidFill>
                  <a:srgbClr val="000000"/>
                </a:solidFill>
                <a:latin typeface="Arial" panose="020B0604020202020204" pitchFamily="34" charset="0"/>
                <a:cs typeface="Times New Roman" panose="02020603050405020304" pitchFamily="18" charset="0"/>
              </a:rPr>
              <a:t>Но с каждым годом он стал четче понимать, что он обладает организаторскими способностями. Начатое им дело всегда заканчивается успехом. Несмотря на то, что семья его дяди была достаточно обеспеченной, он все же начал заниматься фарцовкой. А спекуляция каралась законом.</a:t>
            </a: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2532" name="Рисунок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0" y="2570163"/>
            <a:ext cx="49926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noChangeArrowheads="1"/>
          </p:cNvSpPr>
          <p:nvPr>
            <p:ph type="title"/>
          </p:nvPr>
        </p:nvSpPr>
        <p:spPr>
          <a:xfrm>
            <a:off x="0" y="752475"/>
            <a:ext cx="12192000" cy="1081088"/>
          </a:xfrm>
        </p:spPr>
        <p:txBody>
          <a:bodyPr/>
          <a:lstStyle/>
          <a:p>
            <a:pPr eaLnBrk="1" hangingPunct="1"/>
            <a:r>
              <a:rPr lang="ru-RU" altLang="ru-RU" sz="5400" smtClean="0">
                <a:latin typeface="Times New Roman" panose="02020603050405020304" pitchFamily="18" charset="0"/>
                <a:cs typeface="Times New Roman" panose="02020603050405020304" pitchFamily="18" charset="0"/>
              </a:rPr>
              <a:t>Создание первого кооператива</a:t>
            </a:r>
          </a:p>
        </p:txBody>
      </p:sp>
      <p:sp>
        <p:nvSpPr>
          <p:cNvPr id="23555" name="Объект 3"/>
          <p:cNvSpPr>
            <a:spLocks noGrp="1" noChangeArrowheads="1"/>
          </p:cNvSpPr>
          <p:nvPr>
            <p:ph sz="half" idx="2"/>
          </p:nvPr>
        </p:nvSpPr>
        <p:spPr>
          <a:xfrm>
            <a:off x="396875" y="2117725"/>
            <a:ext cx="4981575" cy="2906713"/>
          </a:xfrm>
        </p:spPr>
        <p:txBody>
          <a:bodyPr/>
          <a:lstStyle/>
          <a:p>
            <a:pPr algn="just" eaLnBrk="1" hangingPunct="1">
              <a:lnSpc>
                <a:spcPct val="107000"/>
              </a:lnSpc>
              <a:spcBef>
                <a:spcPts val="450"/>
              </a:spcBef>
              <a:spcAft>
                <a:spcPts val="1500"/>
              </a:spcAft>
            </a:pPr>
            <a:r>
              <a:rPr lang="ru-RU" altLang="ru-RU" smtClean="0">
                <a:solidFill>
                  <a:srgbClr val="000000"/>
                </a:solidFill>
                <a:latin typeface="Arial" panose="020B0604020202020204" pitchFamily="34" charset="0"/>
                <a:cs typeface="Times New Roman" panose="02020603050405020304" pitchFamily="18" charset="0"/>
              </a:rPr>
              <a:t>Отслужив в армии, он женился и начал работать в производстве детских резиновых игрушек. В разы увеличил объемы продаж. Позже он был назначен председателем вновь приобретенного кооператива. Там он смог подобрать себе команду и увеличивать свои темпы. Так он начал плавно идти к своей цели. </a:t>
            </a: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sp>
        <p:nvSpPr>
          <p:cNvPr id="23556" name="Текст 4"/>
          <p:cNvSpPr>
            <a:spLocks noGrp="1" noChangeArrowheads="1"/>
          </p:cNvSpPr>
          <p:nvPr>
            <p:ph type="body" sz="quarter" idx="3"/>
          </p:nvPr>
        </p:nvSpPr>
        <p:spPr>
          <a:xfrm>
            <a:off x="5819775" y="2336800"/>
            <a:ext cx="4475163" cy="692150"/>
          </a:xfrm>
        </p:spPr>
        <p:txBody>
          <a:bodyPr/>
          <a:lstStyle/>
          <a:p>
            <a:pPr eaLnBrk="1" hangingPunct="1"/>
            <a:endParaRPr lang="ru-RU" altLang="ru-RU" smtClean="0"/>
          </a:p>
        </p:txBody>
      </p:sp>
      <p:sp>
        <p:nvSpPr>
          <p:cNvPr id="23557" name="Объект 5"/>
          <p:cNvSpPr>
            <a:spLocks noGrp="1" noChangeArrowheads="1"/>
          </p:cNvSpPr>
          <p:nvPr>
            <p:ph sz="quarter" idx="4"/>
          </p:nvPr>
        </p:nvSpPr>
        <p:spPr>
          <a:xfrm>
            <a:off x="5594350" y="3030538"/>
            <a:ext cx="4700588" cy="2905125"/>
          </a:xfrm>
        </p:spPr>
        <p:txBody>
          <a:bodyPr/>
          <a:lstStyle/>
          <a:p>
            <a:pPr eaLnBrk="1" hangingPunct="1"/>
            <a:endParaRPr lang="ru-RU" altLang="ru-RU" smtClean="0"/>
          </a:p>
        </p:txBody>
      </p:sp>
      <p:pic>
        <p:nvPicPr>
          <p:cNvPr id="23558"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450" y="2117725"/>
            <a:ext cx="6704013"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noChangeArrowheads="1"/>
          </p:cNvSpPr>
          <p:nvPr>
            <p:ph type="title"/>
          </p:nvPr>
        </p:nvSpPr>
        <p:spPr>
          <a:xfrm>
            <a:off x="265113" y="752475"/>
            <a:ext cx="10615612" cy="1081088"/>
          </a:xfrm>
        </p:spPr>
        <p:txBody>
          <a:bodyPr/>
          <a:lstStyle/>
          <a:p>
            <a:pPr eaLnBrk="1" hangingPunct="1"/>
            <a:r>
              <a:rPr lang="ru-RU" altLang="ru-RU" sz="4400" smtClean="0">
                <a:latin typeface="Times New Roman" panose="02020603050405020304" pitchFamily="18" charset="0"/>
                <a:cs typeface="Times New Roman" panose="02020603050405020304" pitchFamily="18" charset="0"/>
              </a:rPr>
              <a:t>Уникальный набор человеческих качеств</a:t>
            </a:r>
          </a:p>
        </p:txBody>
      </p:sp>
      <p:sp>
        <p:nvSpPr>
          <p:cNvPr id="24579" name="Объект 3"/>
          <p:cNvSpPr>
            <a:spLocks noGrp="1" noChangeArrowheads="1"/>
          </p:cNvSpPr>
          <p:nvPr>
            <p:ph sz="half" idx="2"/>
          </p:nvPr>
        </p:nvSpPr>
        <p:spPr>
          <a:xfrm>
            <a:off x="-106363" y="2014538"/>
            <a:ext cx="5700713" cy="3921125"/>
          </a:xfrm>
        </p:spPr>
        <p:txBody>
          <a:bodyPr/>
          <a:lstStyle/>
          <a:p>
            <a:pPr algn="just" eaLnBrk="1" hangingPunct="1">
              <a:lnSpc>
                <a:spcPct val="107000"/>
              </a:lnSpc>
              <a:spcBef>
                <a:spcPts val="450"/>
              </a:spcBef>
              <a:spcAft>
                <a:spcPts val="1500"/>
              </a:spcAft>
            </a:pPr>
            <a:r>
              <a:rPr lang="ru-RU" altLang="ru-RU" sz="1800" smtClean="0">
                <a:solidFill>
                  <a:schemeClr val="bg1"/>
                </a:solidFill>
                <a:latin typeface="Arial" panose="020B0604020202020204" pitchFamily="34" charset="0"/>
                <a:cs typeface="Times New Roman" panose="02020603050405020304" pitchFamily="18" charset="0"/>
              </a:rPr>
              <a:t>. Высокий общественный статус дяди Лейба, его многочисленные деловые связи и  уникальные человеческие качества помогали молодому предпринимателю открывать двери в любые кабинеты, решать вопросы и делать бизнес</a:t>
            </a:r>
            <a:r>
              <a:rPr lang="ru-RU" altLang="ru-RU" sz="1800" smtClean="0">
                <a:solidFill>
                  <a:srgbClr val="153364"/>
                </a:solidFill>
                <a:latin typeface="Arial" panose="020B0604020202020204" pitchFamily="34" charset="0"/>
                <a:cs typeface="Times New Roman" panose="02020603050405020304" pitchFamily="18" charset="0"/>
              </a:rPr>
              <a:t>.</a:t>
            </a:r>
            <a:r>
              <a:rPr lang="ru-RU" altLang="ru-RU" sz="1800" smtClean="0">
                <a:solidFill>
                  <a:srgbClr val="000000"/>
                </a:solidFill>
                <a:latin typeface="Arial" panose="020B0604020202020204" pitchFamily="34" charset="0"/>
                <a:cs typeface="Times New Roman" panose="02020603050405020304" pitchFamily="18" charset="0"/>
              </a:rPr>
              <a:t>Он решает заняться покупкой и перепродажей нефти. Он понимал, что в данном бизнесе ему нужны очень влиятельные союзники. Вскоре случайным образом он знакомится с Березовским, который способствует созданию компании «Сибнефть», помогая ему решать вопросы на высшем уровне. В данную компанию входили крупные и мелкие компании, занимающиеся добычей черного золота и его продажей. Уже в 1997 году они получили полный контроль над компанией, заполучив все акции.</a:t>
            </a: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4580" name="Рисунок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2406650"/>
            <a:ext cx="6294438"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noChangeArrowheads="1"/>
          </p:cNvSpPr>
          <p:nvPr>
            <p:ph type="title"/>
          </p:nvPr>
        </p:nvSpPr>
        <p:spPr>
          <a:xfrm>
            <a:off x="681038" y="752475"/>
            <a:ext cx="9613900" cy="1081088"/>
          </a:xfrm>
        </p:spPr>
        <p:txBody>
          <a:bodyPr/>
          <a:lstStyle/>
          <a:p>
            <a:pPr eaLnBrk="1" hangingPunct="1"/>
            <a:r>
              <a:rPr lang="ru-RU" altLang="ru-RU" sz="6000" smtClean="0">
                <a:latin typeface="Times New Roman" panose="02020603050405020304" pitchFamily="18" charset="0"/>
                <a:cs typeface="Times New Roman" panose="02020603050405020304" pitchFamily="18" charset="0"/>
              </a:rPr>
              <a:t>Связи в деловых кругах</a:t>
            </a:r>
          </a:p>
        </p:txBody>
      </p:sp>
      <p:sp>
        <p:nvSpPr>
          <p:cNvPr id="25603" name="Текст 2"/>
          <p:cNvSpPr>
            <a:spLocks noGrp="1" noChangeArrowheads="1"/>
          </p:cNvSpPr>
          <p:nvPr>
            <p:ph type="body" idx="1"/>
          </p:nvPr>
        </p:nvSpPr>
        <p:spPr>
          <a:xfrm>
            <a:off x="906463" y="2336800"/>
            <a:ext cx="4471987" cy="693738"/>
          </a:xfrm>
        </p:spPr>
        <p:txBody>
          <a:bodyPr/>
          <a:lstStyle/>
          <a:p>
            <a:pPr eaLnBrk="1" hangingPunct="1"/>
            <a:endParaRPr lang="ru-RU" altLang="ru-RU" smtClean="0"/>
          </a:p>
        </p:txBody>
      </p:sp>
      <p:sp>
        <p:nvSpPr>
          <p:cNvPr id="25604" name="Объект 3"/>
          <p:cNvSpPr>
            <a:spLocks noGrp="1" noChangeArrowheads="1"/>
          </p:cNvSpPr>
          <p:nvPr>
            <p:ph sz="half" idx="2"/>
          </p:nvPr>
        </p:nvSpPr>
        <p:spPr>
          <a:xfrm>
            <a:off x="-131763" y="1833563"/>
            <a:ext cx="5613401" cy="2906712"/>
          </a:xfrm>
        </p:spPr>
        <p:txBody>
          <a:bodyPr/>
          <a:lstStyle/>
          <a:p>
            <a:pPr algn="just" eaLnBrk="1" hangingPunct="1">
              <a:lnSpc>
                <a:spcPct val="100000"/>
              </a:lnSpc>
              <a:spcBef>
                <a:spcPts val="450"/>
              </a:spcBef>
              <a:spcAft>
                <a:spcPts val="1500"/>
              </a:spcAft>
            </a:pPr>
            <a:r>
              <a:rPr lang="ru-RU" altLang="ru-RU" smtClean="0">
                <a:solidFill>
                  <a:srgbClr val="000000"/>
                </a:solidFill>
                <a:latin typeface="Arial" panose="020B0604020202020204" pitchFamily="34" charset="0"/>
                <a:cs typeface="Times New Roman" panose="02020603050405020304" pitchFamily="18" charset="0"/>
              </a:rPr>
              <a:t>. </a:t>
            </a:r>
            <a:r>
              <a:rPr lang="ru-RU" altLang="ru-RU" smtClean="0">
                <a:solidFill>
                  <a:srgbClr val="676767"/>
                </a:solidFill>
                <a:latin typeface="Times New Roman" panose="02020603050405020304" pitchFamily="18" charset="0"/>
                <a:cs typeface="Times New Roman" panose="02020603050405020304" pitchFamily="18" charset="0"/>
              </a:rPr>
              <a:t>В конце 1980-х — начале 1990-хзанимался малым бизнесом (производство, затем — посреднические и торговые операции), впоследствии переключившись на нефтетрейдерскую деятельность. Позднее сблизился с семьёй российского президента Бориса Ельцина. Полагают, что именно благодаря этим связям Абрамовичу позднее удалось получить в собственность нефтяную компанию «Сибнефть». </a:t>
            </a:r>
            <a:endParaRPr lang="ru-RU" altLang="ru-RU" smtClean="0">
              <a:latin typeface="Times New Roman" panose="02020603050405020304" pitchFamily="18" charset="0"/>
              <a:cs typeface="Times New Roman" panose="02020603050405020304" pitchFamily="18" charset="0"/>
            </a:endParaRPr>
          </a:p>
        </p:txBody>
      </p:sp>
      <p:pic>
        <p:nvPicPr>
          <p:cNvPr id="25605" name="Рисунок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2562225"/>
            <a:ext cx="6234112"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noChangeArrowheads="1"/>
          </p:cNvSpPr>
          <p:nvPr>
            <p:ph type="title"/>
          </p:nvPr>
        </p:nvSpPr>
        <p:spPr>
          <a:xfrm>
            <a:off x="681038" y="752475"/>
            <a:ext cx="9613900" cy="1081088"/>
          </a:xfrm>
        </p:spPr>
        <p:txBody>
          <a:bodyPr/>
          <a:lstStyle/>
          <a:p>
            <a:pPr eaLnBrk="1" hangingPunct="1"/>
            <a:r>
              <a:rPr lang="ru-RU" altLang="ru-RU" sz="7200" smtClean="0">
                <a:latin typeface="Times New Roman" panose="02020603050405020304" pitchFamily="18" charset="0"/>
                <a:cs typeface="Times New Roman" panose="02020603050405020304" pitchFamily="18" charset="0"/>
              </a:rPr>
              <a:t>Жесткие законы рынка</a:t>
            </a:r>
          </a:p>
        </p:txBody>
      </p:sp>
      <p:sp>
        <p:nvSpPr>
          <p:cNvPr id="26627" name="Объект 3"/>
          <p:cNvSpPr>
            <a:spLocks noGrp="1" noChangeArrowheads="1"/>
          </p:cNvSpPr>
          <p:nvPr>
            <p:ph sz="half" idx="2"/>
          </p:nvPr>
        </p:nvSpPr>
        <p:spPr>
          <a:xfrm>
            <a:off x="173038" y="2081213"/>
            <a:ext cx="5205412" cy="4518025"/>
          </a:xfrm>
        </p:spPr>
        <p:txBody>
          <a:bodyPr/>
          <a:lstStyle/>
          <a:p>
            <a:pPr algn="just" eaLnBrk="1" hangingPunct="1">
              <a:lnSpc>
                <a:spcPct val="150000"/>
              </a:lnSpc>
              <a:spcBef>
                <a:spcPts val="450"/>
              </a:spcBef>
              <a:spcAft>
                <a:spcPts val="1500"/>
              </a:spcAft>
            </a:pPr>
            <a:r>
              <a:rPr lang="ru-RU" altLang="ru-RU" sz="1800" smtClean="0">
                <a:solidFill>
                  <a:srgbClr val="000000"/>
                </a:solidFill>
                <a:latin typeface="Arial" panose="020B0604020202020204" pitchFamily="34" charset="0"/>
                <a:cs typeface="Times New Roman" panose="02020603050405020304" pitchFamily="18" charset="0"/>
              </a:rPr>
              <a:t>Позже Березовский выходит, передав управление в его руки. Когда темпы развития начали приостанавливаться, Абрамович решил поглотить «Славнефть». Позже он продал свою первую нефтяную компанию, заработав на этом большие деньги.</a:t>
            </a:r>
            <a:r>
              <a:rPr lang="ru-RU" altLang="ru-RU" sz="1800" smtClean="0">
                <a:latin typeface="Calibri" panose="020F0502020204030204" pitchFamily="34" charset="0"/>
                <a:cs typeface="Times New Roman" panose="02020603050405020304" pitchFamily="18" charset="0"/>
              </a:rPr>
              <a:t> </a:t>
            </a:r>
            <a:r>
              <a:rPr lang="ru-RU" altLang="ru-RU" sz="1800" smtClean="0">
                <a:solidFill>
                  <a:srgbClr val="000000"/>
                </a:solidFill>
                <a:latin typeface="Arial" panose="020B0604020202020204" pitchFamily="34" charset="0"/>
                <a:cs typeface="Times New Roman" panose="02020603050405020304" pitchFamily="18" charset="0"/>
              </a:rPr>
              <a:t>Дальше начинается проглатывание бизнеса одного за другим, связанных с золотодобычей, гостиничным бизнесом, виноделием, с продуктами питания. А также покупкой футбольного клуба «Челси».</a:t>
            </a: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pic>
        <p:nvPicPr>
          <p:cNvPr id="26628" name="Рисунок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988" y="2160588"/>
            <a:ext cx="3262312"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4478338"/>
            <a:ext cx="347821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Рисунок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175" y="2160588"/>
            <a:ext cx="28543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Рисунок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3525" y="4638675"/>
            <a:ext cx="286543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noChangeArrowheads="1"/>
          </p:cNvSpPr>
          <p:nvPr>
            <p:ph type="title"/>
          </p:nvPr>
        </p:nvSpPr>
        <p:spPr>
          <a:xfrm>
            <a:off x="123825" y="752475"/>
            <a:ext cx="12068175" cy="1081088"/>
          </a:xfrm>
        </p:spPr>
        <p:txBody>
          <a:bodyPr/>
          <a:lstStyle/>
          <a:p>
            <a:pPr eaLnBrk="1" hangingPunct="1"/>
            <a:r>
              <a:rPr lang="ru-RU" altLang="ru-RU" sz="6000" smtClean="0">
                <a:latin typeface="Times New Roman" panose="02020603050405020304" pitchFamily="18" charset="0"/>
                <a:cs typeface="Times New Roman" panose="02020603050405020304" pitchFamily="18" charset="0"/>
              </a:rPr>
              <a:t>Самореализация как политика</a:t>
            </a:r>
          </a:p>
        </p:txBody>
      </p:sp>
      <p:sp>
        <p:nvSpPr>
          <p:cNvPr id="27651" name="Текст 2"/>
          <p:cNvSpPr>
            <a:spLocks noGrp="1" noChangeArrowheads="1"/>
          </p:cNvSpPr>
          <p:nvPr>
            <p:ph type="body" idx="1"/>
          </p:nvPr>
        </p:nvSpPr>
        <p:spPr>
          <a:xfrm>
            <a:off x="906463" y="2336800"/>
            <a:ext cx="4471987" cy="693738"/>
          </a:xfrm>
        </p:spPr>
        <p:txBody>
          <a:bodyPr/>
          <a:lstStyle/>
          <a:p>
            <a:pPr eaLnBrk="1" hangingPunct="1"/>
            <a:endParaRPr lang="ru-RU" altLang="ru-RU" smtClean="0"/>
          </a:p>
        </p:txBody>
      </p:sp>
      <p:sp>
        <p:nvSpPr>
          <p:cNvPr id="27652" name="Объект 3"/>
          <p:cNvSpPr>
            <a:spLocks noGrp="1" noChangeArrowheads="1"/>
          </p:cNvSpPr>
          <p:nvPr>
            <p:ph sz="half" idx="2"/>
          </p:nvPr>
        </p:nvSpPr>
        <p:spPr>
          <a:xfrm>
            <a:off x="123825" y="2119313"/>
            <a:ext cx="7258050" cy="2906712"/>
          </a:xfrm>
        </p:spPr>
        <p:txBody>
          <a:bodyPr/>
          <a:lstStyle/>
          <a:p>
            <a:pPr algn="just" eaLnBrk="1" hangingPunct="1">
              <a:lnSpc>
                <a:spcPct val="107000"/>
              </a:lnSpc>
              <a:spcBef>
                <a:spcPts val="450"/>
              </a:spcBef>
              <a:spcAft>
                <a:spcPts val="1500"/>
              </a:spcAft>
            </a:pPr>
            <a:r>
              <a:rPr lang="ru-RU" altLang="ru-RU" smtClean="0">
                <a:solidFill>
                  <a:srgbClr val="000000"/>
                </a:solidFill>
                <a:latin typeface="Times New Roman" panose="02020603050405020304" pitchFamily="18" charset="0"/>
                <a:cs typeface="Times New Roman" panose="02020603050405020304" pitchFamily="18" charset="0"/>
              </a:rPr>
              <a:t>С 2000 года Абрамович назначен на должность губернатора Чукотки. После его прихода к власти начал резко расти уровень жизни местного населения. За семь лет работы губернатором Чукотки он возродил умирающий регион. Появляются новые объекты инфраструктуры, передовые технологии, вырастают доходы, сокращается безработица. После 7 лет Абрамович снимается с должности губернатора. К 2010 году Роман Аркадьевич входит в пятерку самых богатых людей мира.</a:t>
            </a:r>
            <a:endParaRPr lang="ru-RU" altLang="ru-RU" sz="180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7000"/>
              </a:lnSpc>
              <a:spcBef>
                <a:spcPts val="450"/>
              </a:spcBef>
              <a:spcAft>
                <a:spcPts val="1500"/>
              </a:spcAft>
            </a:pPr>
            <a:endParaRPr lang="ru-RU" altLang="ru-RU" sz="1800" smtClean="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ru-RU" altLang="ru-RU" smtClean="0"/>
          </a:p>
        </p:txBody>
      </p:sp>
      <p:sp>
        <p:nvSpPr>
          <p:cNvPr id="27653" name="AutoShape 2" descr="Роман Аркадьевич Абрамович"/>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endParaRPr lang="ru-RU" altLang="ru-RU" sz="1800"/>
          </a:p>
        </p:txBody>
      </p:sp>
      <p:sp>
        <p:nvSpPr>
          <p:cNvPr id="27654" name="AutoShape 6"/>
          <p:cNvSpPr>
            <a:spLocks noChangeAspect="1" noChangeArrowheads="1"/>
          </p:cNvSpPr>
          <p:nvPr/>
        </p:nvSpPr>
        <p:spPr bwMode="auto">
          <a:xfrm>
            <a:off x="6096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endParaRPr lang="ru-RU" altLang="ru-RU" sz="1800"/>
          </a:p>
        </p:txBody>
      </p:sp>
      <p:pic>
        <p:nvPicPr>
          <p:cNvPr id="27655" name="Рисунок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2119313"/>
            <a:ext cx="4016375"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174</TotalTime>
  <Words>876</Words>
  <Application>Microsoft Office PowerPoint</Application>
  <PresentationFormat>Широкоэкранный</PresentationFormat>
  <Paragraphs>27</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Trebuchet MS</vt:lpstr>
      <vt:lpstr>Arial</vt:lpstr>
      <vt:lpstr>Calibri</vt:lpstr>
      <vt:lpstr>Times New Roman</vt:lpstr>
      <vt:lpstr>Verdana</vt:lpstr>
      <vt:lpstr>pf_dindisplay_prolight</vt:lpstr>
      <vt:lpstr>Open Sans</vt:lpstr>
      <vt:lpstr>Берлин</vt:lpstr>
      <vt:lpstr>Роман Абрамович Путь к успеху </vt:lpstr>
      <vt:lpstr>Детство и юность</vt:lpstr>
      <vt:lpstr>Становление личности</vt:lpstr>
      <vt:lpstr>Первые шаги в бизнес</vt:lpstr>
      <vt:lpstr>Создание первого кооператива</vt:lpstr>
      <vt:lpstr>Уникальный набор человеческих качеств</vt:lpstr>
      <vt:lpstr>Связи в деловых кругах</vt:lpstr>
      <vt:lpstr>Жесткие законы рынка</vt:lpstr>
      <vt:lpstr>Самореализация как политика</vt:lpstr>
      <vt:lpstr>Чтобы добиться успеха, надо много молчать и много записывать. </vt:lpstr>
      <vt:lpstr>На Олимпе Успеха</vt:lpstr>
      <vt:lpstr>МЫСЛИ ПРАВИЛЬНО!                                                        10 СОВЕТОВ ОТ РОМАНА АБРАМОВИЧА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Роман Абрамович</dc:title>
  <dc:creator>User</dc:creator>
  <cp:lastModifiedBy>Олга Алексеевна</cp:lastModifiedBy>
  <cp:revision>16</cp:revision>
  <dcterms:created xsi:type="dcterms:W3CDTF">2020-03-11T13:00:10Z</dcterms:created>
  <dcterms:modified xsi:type="dcterms:W3CDTF">2020-04-01T08:07:29Z</dcterms:modified>
</cp:coreProperties>
</file>